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75" r:id="rId4"/>
    <p:sldId id="261" r:id="rId5"/>
    <p:sldId id="263" r:id="rId6"/>
    <p:sldId id="262" r:id="rId7"/>
    <p:sldId id="264" r:id="rId8"/>
    <p:sldId id="265" r:id="rId9"/>
    <p:sldId id="266" r:id="rId10"/>
    <p:sldId id="259" r:id="rId11"/>
    <p:sldId id="260" r:id="rId12"/>
    <p:sldId id="268" r:id="rId13"/>
    <p:sldId id="271" r:id="rId14"/>
    <p:sldId id="272" r:id="rId15"/>
    <p:sldId id="273" r:id="rId16"/>
    <p:sldId id="297" r:id="rId17"/>
    <p:sldId id="316" r:id="rId18"/>
    <p:sldId id="312" r:id="rId19"/>
    <p:sldId id="305" r:id="rId20"/>
    <p:sldId id="296" r:id="rId21"/>
    <p:sldId id="317" r:id="rId22"/>
    <p:sldId id="301" r:id="rId23"/>
    <p:sldId id="302" r:id="rId24"/>
    <p:sldId id="304" r:id="rId25"/>
    <p:sldId id="303" r:id="rId26"/>
    <p:sldId id="315" r:id="rId27"/>
    <p:sldId id="274" r:id="rId28"/>
  </p:sldIdLst>
  <p:sldSz cx="12192000" cy="6858000"/>
  <p:notesSz cx="6858000" cy="9144000"/>
  <p:embeddedFontLst>
    <p:embeddedFont>
      <p:font typeface="Alata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jWe+PvKF1Pig3BKKWOYfxrbrEE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3907" autoAdjust="0"/>
  </p:normalViewPr>
  <p:slideViewPr>
    <p:cSldViewPr snapToGrid="0">
      <p:cViewPr varScale="1">
        <p:scale>
          <a:sx n="64" d="100"/>
          <a:sy n="64" d="100"/>
        </p:scale>
        <p:origin x="63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-92"/>
    </p:cViewPr>
  </p:notesTextViewPr>
  <p:sorterViewPr>
    <p:cViewPr>
      <p:scale>
        <a:sx n="100" d="100"/>
        <a:sy n="100" d="100"/>
      </p:scale>
      <p:origin x="0" y="-5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also involved with the paying for long-term care project, I’ve partners with Ben Rao (Rayo) who is a national thought leader the senior living industry and an advocate for families to help them get to free resources to make the transition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65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family didn’t plan and never been through this, what they are going through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124" name="Google Shape;12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They’ve seen the shows, they know a guy, we can do this.  And then 3 months later, they are still at the same place, no shows with contracts,  they painfully realize</a:t>
            </a:r>
            <a:endParaRPr dirty="0"/>
          </a:p>
        </p:txBody>
      </p:sp>
      <p:sp>
        <p:nvSpPr>
          <p:cNvPr id="146" name="Google Shape;14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9902" y="228600"/>
            <a:ext cx="10241280" cy="1638300"/>
          </a:xfrm>
        </p:spPr>
        <p:txBody>
          <a:bodyPr>
            <a:noAutofit/>
          </a:bodyPr>
          <a:lstStyle>
            <a:lvl1pPr>
              <a:defRPr sz="4799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2"/>
          </p:nvPr>
        </p:nvSpPr>
        <p:spPr>
          <a:xfrm>
            <a:off x="457934" y="6477000"/>
            <a:ext cx="990471" cy="381000"/>
          </a:xfrm>
          <a:prstGeom prst="rect">
            <a:avLst/>
          </a:prstGeom>
        </p:spPr>
        <p:txBody>
          <a:bodyPr anchor="ctr"/>
          <a:lstStyle>
            <a:lvl1pPr>
              <a:defRPr sz="1050" b="0" baseline="0">
                <a:solidFill>
                  <a:srgbClr val="FFFFFF">
                    <a:alpha val="65000"/>
                  </a:srgbClr>
                </a:solidFill>
                <a:latin typeface="Montserrat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819B5E16-A52D-4EB5-B088-4D157C39B43F}" type="datetime1">
              <a:rPr kumimoji="0" lang="en-US" sz="1050" b="0" i="0" u="none" strike="noStrike" kern="0" cap="none" spc="0" normalizeH="0" baseline="0" noProof="0" smtClean="0">
                <a:ln>
                  <a:noFill/>
                </a:ln>
                <a:solidFill>
                  <a:srgbClr val="FFFFFF">
                    <a:alpha val="65000"/>
                  </a:srgbClr>
                </a:solidFill>
                <a:effectLst/>
                <a:uLnTx/>
                <a:uFillTx/>
                <a:latin typeface="Montserrat" pitchFamily="50" charset="0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8/26/2021</a:t>
            </a:fld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65000"/>
                </a:srgbClr>
              </a:solidFill>
              <a:effectLst/>
              <a:uLnTx/>
              <a:uFillTx/>
              <a:latin typeface="Montserrat" pitchFamily="50" charset="0"/>
              <a:cs typeface="Calibri"/>
              <a:sym typeface="Calibri"/>
            </a:endParaRPr>
          </a:p>
        </p:txBody>
      </p:sp>
      <p:sp>
        <p:nvSpPr>
          <p:cNvPr id="11" name="Content Placeholder 30"/>
          <p:cNvSpPr>
            <a:spLocks noGrp="1"/>
          </p:cNvSpPr>
          <p:nvPr>
            <p:ph sz="quarter" idx="13" hasCustomPrompt="1"/>
          </p:nvPr>
        </p:nvSpPr>
        <p:spPr>
          <a:xfrm>
            <a:off x="469902" y="2019300"/>
            <a:ext cx="10241280" cy="4168140"/>
          </a:xfrm>
        </p:spPr>
        <p:txBody>
          <a:bodyPr>
            <a:normAutofit/>
          </a:bodyPr>
          <a:lstStyle>
            <a:lvl1pPr>
              <a:defRPr sz="2999" b="1">
                <a:latin typeface="Lato" panose="020F0502020204030203" pitchFamily="34" charset="0"/>
              </a:defRPr>
            </a:lvl1pPr>
            <a:lvl2pPr marL="228566" indent="-228566" algn="l">
              <a:buClr>
                <a:srgbClr val="009639"/>
              </a:buClr>
              <a:buSzPct val="100000"/>
              <a:buFont typeface="Arial" panose="020B0604020202020204" pitchFamily="34" charset="0"/>
              <a:buChar char="•"/>
              <a:defRPr sz="2699" b="0">
                <a:latin typeface="Merriweather" pitchFamily="50" charset="0"/>
              </a:defRPr>
            </a:lvl2pPr>
            <a:lvl3pPr marL="459249" indent="-220100" algn="l">
              <a:buClr>
                <a:srgbClr val="009639"/>
              </a:buClr>
              <a:buSzPct val="100000"/>
              <a:buFont typeface="Arial" panose="020B0604020202020204" pitchFamily="34" charset="0"/>
              <a:buChar char="•"/>
              <a:defRPr sz="2699" b="0">
                <a:latin typeface="Merriweather" pitchFamily="50" charset="0"/>
              </a:defRPr>
            </a:lvl3pPr>
            <a:lvl4pPr marL="689930" indent="-226450" algn="l">
              <a:buClr>
                <a:srgbClr val="009639"/>
              </a:buClr>
              <a:buSzPct val="100000"/>
              <a:buFont typeface="Arial" panose="020B0604020202020204" pitchFamily="34" charset="0"/>
              <a:buChar char="•"/>
              <a:defRPr sz="2699" b="0">
                <a:latin typeface="Merriweather" pitchFamily="50" charset="0"/>
              </a:defRPr>
            </a:lvl4pPr>
            <a:lvl5pPr marL="918496" indent="-230683" algn="l">
              <a:buClr>
                <a:srgbClr val="009639"/>
              </a:buClr>
              <a:buSzPct val="100000"/>
              <a:buFont typeface="Arial" panose="020B0604020202020204" pitchFamily="34" charset="0"/>
              <a:buChar char="•"/>
              <a:defRPr sz="2699" b="0">
                <a:latin typeface="Merriweather" pitchFamily="50" charset="0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9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1562690" y="6477000"/>
            <a:ext cx="4533310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1050" b="1" i="0">
                <a:solidFill>
                  <a:schemeClr val="tx1">
                    <a:alpha val="65000"/>
                  </a:schemeClr>
                </a:solidFill>
                <a:latin typeface="Montserrat" pitchFamily="5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65000"/>
                </a:srgbClr>
              </a:solidFill>
              <a:effectLst/>
              <a:uLnTx/>
              <a:uFillTx/>
              <a:latin typeface="Montserrat" pitchFamily="50" charset="0"/>
              <a:cs typeface="Calibri"/>
              <a:sym typeface="Calibri"/>
            </a:endParaRPr>
          </a:p>
        </p:txBody>
      </p:sp>
      <p:sp>
        <p:nvSpPr>
          <p:cNvPr id="1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5078" y="6477000"/>
            <a:ext cx="319205" cy="381000"/>
          </a:xfrm>
          <a:prstGeom prst="rect">
            <a:avLst/>
          </a:prstGeom>
          <a:noFill/>
        </p:spPr>
        <p:txBody>
          <a:bodyPr wrap="none" lIns="0" tIns="0" rIns="0" bIns="0" anchor="ctr"/>
          <a:lstStyle>
            <a:lvl1pPr>
              <a:defRPr sz="1050" b="1" i="0">
                <a:solidFill>
                  <a:srgbClr val="FFFFFF"/>
                </a:solidFill>
                <a:latin typeface="Montserrat" pitchFamily="5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5CC6A1D-B309-4181-973E-2F4DBD518179}" type="slidenum">
              <a:rPr kumimoji="0" lang="en-US" sz="105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50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50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47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mailto:brao@payingforlongtermcare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en@momshouse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86175" y="42113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729649" y="625063"/>
            <a:ext cx="10905000" cy="5607900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1214797" y="1995534"/>
            <a:ext cx="2988234" cy="280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MISSION</a:t>
            </a:r>
            <a:endParaRPr sz="5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8" name="Google Shape;98;p2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w="19050" cap="sq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2"/>
          <p:cNvSpPr txBox="1"/>
          <p:nvPr/>
        </p:nvSpPr>
        <p:spPr>
          <a:xfrm>
            <a:off x="5029200" y="1447800"/>
            <a:ext cx="5806332" cy="389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 </a:t>
            </a:r>
            <a:r>
              <a:rPr lang="en-US" sz="3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families </a:t>
            </a:r>
            <a:r>
              <a:rPr lang="en-US" sz="3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solve one of their biggest challenges in the journey to senior care by offering an easier, </a:t>
            </a:r>
            <a:r>
              <a:rPr lang="en-US" sz="3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stressful </a:t>
            </a:r>
            <a:r>
              <a:rPr lang="en-US" sz="3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way to sell mom’s (or dad’s) house to </a:t>
            </a:r>
            <a:r>
              <a:rPr lang="en-US" sz="3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the senior care as soon as possible.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626" y="25198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304800" y="381000"/>
            <a:ext cx="1143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SHORTENING THE JOURNEY</a:t>
            </a:r>
            <a:endParaRPr sz="4800" b="0" i="0" u="none" strike="noStrike" cap="none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74B7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-685800"/>
            <a:ext cx="8305800" cy="1006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 txBox="1"/>
          <p:nvPr/>
        </p:nvSpPr>
        <p:spPr>
          <a:xfrm>
            <a:off x="-304800" y="381000"/>
            <a:ext cx="128778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Mom’s House Senior Certified Network</a:t>
            </a:r>
            <a:endParaRPr sz="3600" b="0" i="0" u="none" strike="noStrike" cap="none" dirty="0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/>
          <p:nvPr/>
        </p:nvSpPr>
        <p:spPr>
          <a:xfrm>
            <a:off x="381000" y="457200"/>
            <a:ext cx="1143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14B73"/>
                </a:solidFill>
                <a:latin typeface="Calibri"/>
                <a:ea typeface="Calibri"/>
                <a:cs typeface="Calibri"/>
                <a:sym typeface="Calibri"/>
              </a:rPr>
              <a:t>COMPASSION, NOT COMMISSION.</a:t>
            </a:r>
            <a:endParaRPr sz="4800" b="1" i="0" dirty="0">
              <a:solidFill>
                <a:srgbClr val="E14B73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185" name="Google Shape;185;p13"/>
          <p:cNvSpPr txBox="1"/>
          <p:nvPr/>
        </p:nvSpPr>
        <p:spPr>
          <a:xfrm>
            <a:off x="0" y="1828800"/>
            <a:ext cx="124206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real estate agents involved and no realtor fees.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Never any fees for our service for the family or community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compassionate advisors to families throughout the process.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414690"/>
            <a:ext cx="9144000" cy="6028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/>
          <p:nvPr/>
        </p:nvSpPr>
        <p:spPr>
          <a:xfrm>
            <a:off x="990600" y="1066800"/>
            <a:ext cx="10363200" cy="458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30" b="1" dirty="0">
                <a:solidFill>
                  <a:srgbClr val="E14B73"/>
                </a:solidFill>
                <a:latin typeface="Calibri"/>
                <a:ea typeface="Calibri"/>
                <a:cs typeface="Calibri"/>
                <a:sym typeface="Calibri"/>
              </a:rPr>
              <a:t>How we can help</a:t>
            </a:r>
            <a:endParaRPr dirty="0"/>
          </a:p>
          <a:p>
            <a:pPr marL="0" marR="0" lvl="0" indent="21145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None/>
            </a:pPr>
            <a:endParaRPr sz="333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23050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Char char="•"/>
            </a:pPr>
            <a:r>
              <a:rPr lang="en-US" sz="333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 a prospective resident</a:t>
            </a:r>
            <a:endParaRPr dirty="0"/>
          </a:p>
          <a:p>
            <a:pPr marL="685800" marR="0" lvl="0" indent="-23050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Char char="•"/>
            </a:pPr>
            <a:r>
              <a:rPr lang="en-US" sz="333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connect family with a certified buyer</a:t>
            </a:r>
            <a:endParaRPr dirty="0"/>
          </a:p>
          <a:p>
            <a:pPr marL="685800" marR="0" lvl="0" indent="-23050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Char char="•"/>
            </a:pPr>
            <a:r>
              <a:rPr lang="en-US" sz="333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Buyer meets Face to Face with family</a:t>
            </a:r>
            <a:endParaRPr dirty="0"/>
          </a:p>
          <a:p>
            <a:pPr marL="685800" marR="0" lvl="0" indent="-23050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Char char="•"/>
            </a:pPr>
            <a:r>
              <a:rPr lang="en-US" sz="333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offer communities a status report</a:t>
            </a:r>
            <a:endParaRPr dirty="0"/>
          </a:p>
          <a:p>
            <a:pPr marL="685800" marR="0" lvl="0" indent="-23050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Char char="•"/>
            </a:pPr>
            <a:r>
              <a:rPr lang="en-US" sz="333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Buyer purchases house within 30 days</a:t>
            </a:r>
            <a:endParaRPr dirty="0"/>
          </a:p>
          <a:p>
            <a:pPr marL="685800" marR="0" lvl="0" indent="-23050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30"/>
              <a:buFont typeface="Arial"/>
              <a:buChar char="•"/>
            </a:pPr>
            <a:r>
              <a:rPr lang="en-US" sz="333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 moves in faster </a:t>
            </a:r>
            <a:endParaRPr sz="333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8" descr="A screenshot of a video g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33130"/>
            <a:ext cx="5407786" cy="76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 txBox="1"/>
          <p:nvPr/>
        </p:nvSpPr>
        <p:spPr>
          <a:xfrm>
            <a:off x="7239000" y="914400"/>
            <a:ext cx="4572000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cap="none" dirty="0">
                <a:solidFill>
                  <a:srgbClr val="227EBD"/>
                </a:solidFill>
                <a:latin typeface="Alata"/>
                <a:ea typeface="Alata"/>
                <a:cs typeface="Alata"/>
                <a:sym typeface="Alata"/>
              </a:rPr>
              <a:t>THE JOURNEY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cap="none" dirty="0">
              <a:solidFill>
                <a:srgbClr val="227EBD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cap="none" dirty="0">
                <a:solidFill>
                  <a:srgbClr val="227EBD"/>
                </a:solidFill>
                <a:latin typeface="Alata"/>
                <a:ea typeface="Alata"/>
                <a:cs typeface="Alata"/>
                <a:sym typeface="Alata"/>
              </a:rPr>
              <a:t>HELPING SENIORS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cap="none" dirty="0">
                <a:solidFill>
                  <a:srgbClr val="227EBD"/>
                </a:solidFill>
                <a:latin typeface="Alata"/>
                <a:ea typeface="Alata"/>
                <a:cs typeface="Alata"/>
                <a:sym typeface="Alata"/>
              </a:rPr>
              <a:t>MOVE IN FASTER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cap="none" dirty="0">
              <a:solidFill>
                <a:srgbClr val="227EBD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cap="none" dirty="0">
                <a:solidFill>
                  <a:srgbClr val="227EBD"/>
                </a:solidFill>
                <a:latin typeface="Alata"/>
                <a:ea typeface="Alata"/>
                <a:cs typeface="Alata"/>
                <a:sym typeface="Alata"/>
              </a:rPr>
              <a:t>WEEKS VS. MONTHS</a:t>
            </a:r>
            <a:br>
              <a:rPr lang="en-US" sz="4800" b="1" i="0" cap="none" dirty="0">
                <a:solidFill>
                  <a:srgbClr val="227EBD"/>
                </a:solidFill>
                <a:latin typeface="Alata"/>
                <a:ea typeface="Alata"/>
                <a:cs typeface="Alata"/>
                <a:sym typeface="Alata"/>
              </a:rPr>
            </a:br>
            <a:endParaRPr sz="4800" b="0" i="0" cap="none" dirty="0">
              <a:solidFill>
                <a:srgbClr val="227EBD"/>
              </a:solidFill>
              <a:latin typeface="Alata"/>
              <a:ea typeface="Alata"/>
              <a:cs typeface="Alata"/>
              <a:sym typeface="Alat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783096" y="2230173"/>
            <a:ext cx="108966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C71B5"/>
                </a:solidFill>
                <a:effectLst/>
                <a:uLnTx/>
                <a:uFillTx/>
                <a:latin typeface="Times New Roman" panose="02020603050405020304" pitchFamily="18" charset="0"/>
                <a:ea typeface="Alata"/>
                <a:cs typeface="Times New Roman" panose="02020603050405020304" pitchFamily="18" charset="0"/>
                <a:sym typeface="Alata"/>
              </a:rPr>
              <a:t>Empower families with options to ease the journey while transitioning a senior to care faster.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C71B5"/>
                </a:solidFill>
                <a:effectLst/>
                <a:uLnTx/>
                <a:uFillTx/>
                <a:latin typeface="Times New Roman" panose="02020603050405020304" pitchFamily="18" charset="0"/>
                <a:ea typeface="Alata"/>
                <a:cs typeface="Times New Roman" panose="02020603050405020304" pitchFamily="18" charset="0"/>
                <a:sym typeface="Alata"/>
              </a:rPr>
            </a:b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1C71B5"/>
              </a:solidFill>
              <a:effectLst/>
              <a:uLnTx/>
              <a:uFillTx/>
              <a:latin typeface="Times New Roman" panose="02020603050405020304" pitchFamily="18" charset="0"/>
              <a:ea typeface="Alata"/>
              <a:cs typeface="Times New Roman" panose="02020603050405020304" pitchFamily="18" charset="0"/>
              <a:sym typeface="Alat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21F48-699C-4995-9364-B6A91BCA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867" y="4798842"/>
            <a:ext cx="1562593" cy="1563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209EF9-26F2-4C37-8327-61282370C648}"/>
              </a:ext>
            </a:extLst>
          </p:cNvPr>
          <p:cNvSpPr txBox="1"/>
          <p:nvPr/>
        </p:nvSpPr>
        <p:spPr>
          <a:xfrm>
            <a:off x="5103892" y="1023063"/>
            <a:ext cx="1975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1B4297"/>
                </a:solidFill>
                <a:effectLst/>
                <a:uLnTx/>
                <a:uFillTx/>
                <a:latin typeface="Times New Roman" panose="02020603050405020304" pitchFamily="18" charset="0"/>
                <a:ea typeface="Alata"/>
                <a:cs typeface="Times New Roman" panose="02020603050405020304" pitchFamily="18" charset="0"/>
                <a:sym typeface="Alata"/>
              </a:rPr>
              <a:t>ADD YOUR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14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717855" y="2111171"/>
            <a:ext cx="10896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B4297"/>
                </a:solidFill>
                <a:effectLst/>
                <a:uLnTx/>
                <a:uFillTx/>
                <a:latin typeface="Times New Roman" panose="02020603050405020304" pitchFamily="18" charset="0"/>
                <a:ea typeface="Alata"/>
                <a:cs typeface="Times New Roman" panose="02020603050405020304" pitchFamily="18" charset="0"/>
                <a:sym typeface="Alata"/>
              </a:rPr>
              <a:t>Our commitment to 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326665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74B7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76200"/>
            <a:ext cx="5943600" cy="719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2"/>
          <p:cNvSpPr/>
          <p:nvPr/>
        </p:nvSpPr>
        <p:spPr>
          <a:xfrm>
            <a:off x="6248401" y="0"/>
            <a:ext cx="5943600" cy="6857998"/>
          </a:xfrm>
          <a:custGeom>
            <a:avLst/>
            <a:gdLst/>
            <a:ahLst/>
            <a:cxnLst/>
            <a:rect l="l" t="t" r="r" b="b"/>
            <a:pathLst>
              <a:path w="2375045" h="3095998" extrusionOk="0">
                <a:moveTo>
                  <a:pt x="0" y="0"/>
                </a:moveTo>
                <a:lnTo>
                  <a:pt x="2375045" y="0"/>
                </a:lnTo>
                <a:lnTo>
                  <a:pt x="2375045" y="3095998"/>
                </a:lnTo>
                <a:lnTo>
                  <a:pt x="0" y="30959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9" name="Google Shape;179;p12"/>
          <p:cNvSpPr txBox="1"/>
          <p:nvPr/>
        </p:nvSpPr>
        <p:spPr>
          <a:xfrm>
            <a:off x="6515101" y="228600"/>
            <a:ext cx="5410200" cy="643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1D74B7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Mom’s House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1D74B7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Certification Program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2075B8"/>
              </a:solidFill>
              <a:effectLst/>
              <a:uLnTx/>
              <a:uFillTx/>
              <a:latin typeface="Alata"/>
              <a:ea typeface="Alata"/>
              <a:cs typeface="Alata"/>
              <a:sym typeface="Alata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75B8"/>
              </a:buClr>
              <a:buSzPts val="34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75B8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3 day live training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75B8"/>
              </a:buClr>
              <a:buSzPts val="34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75B8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Experience required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75B8"/>
              </a:buClr>
              <a:buSzPts val="34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75B8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500-page curriculum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75B8"/>
              </a:buClr>
              <a:buSzPts val="34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75B8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On-line Academy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75B8"/>
              </a:buClr>
              <a:buSzPts val="34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75B8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Private Community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75B8"/>
              </a:buClr>
              <a:buSzPts val="34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75B8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Mentorship Term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200150" marR="0" lvl="1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75B8"/>
              </a:buClr>
              <a:buSzPts val="34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75B8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Continuing EDU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2075B8"/>
              </a:solidFill>
              <a:effectLst/>
              <a:uLnTx/>
              <a:uFillTx/>
              <a:latin typeface="Alata"/>
              <a:ea typeface="Alata"/>
              <a:cs typeface="Alata"/>
              <a:sym typeface="Alat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2075B8"/>
              </a:solidFill>
              <a:effectLst/>
              <a:uLnTx/>
              <a:uFillTx/>
              <a:latin typeface="Alata"/>
              <a:ea typeface="Alata"/>
              <a:cs typeface="Alata"/>
              <a:sym typeface="Alata"/>
            </a:endParaRPr>
          </a:p>
        </p:txBody>
      </p:sp>
    </p:spTree>
    <p:extLst>
      <p:ext uri="{BB962C8B-B14F-4D97-AF65-F5344CB8AC3E}">
        <p14:creationId xmlns:p14="http://schemas.microsoft.com/office/powerpoint/2010/main" val="21058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106DBE-97C0-4F40-A334-80ABEAE7B3E6}"/>
              </a:ext>
            </a:extLst>
          </p:cNvPr>
          <p:cNvSpPr/>
          <p:nvPr/>
        </p:nvSpPr>
        <p:spPr>
          <a:xfrm>
            <a:off x="0" y="0"/>
            <a:ext cx="1113576" cy="6858000"/>
          </a:xfrm>
          <a:prstGeom prst="rect">
            <a:avLst/>
          </a:prstGeom>
          <a:solidFill>
            <a:srgbClr val="00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001C52-BCC9-4ABB-BFBA-8B01E12D5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909" y="316760"/>
            <a:ext cx="8553254" cy="165529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703F5C0-BB85-4298-98D9-5ED551BE0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83" y="2424475"/>
            <a:ext cx="4358708" cy="43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C32D8B-A9B6-4549-B50D-90151135E9F0}"/>
              </a:ext>
            </a:extLst>
          </p:cNvPr>
          <p:cNvSpPr/>
          <p:nvPr/>
        </p:nvSpPr>
        <p:spPr>
          <a:xfrm>
            <a:off x="6441801" y="5085059"/>
            <a:ext cx="4352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F4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www.payingforlongtermcare.com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566;gb4c24fe25d_0_0">
            <a:extLst>
              <a:ext uri="{FF2B5EF4-FFF2-40B4-BE49-F238E27FC236}">
                <a16:creationId xmlns:a16="http://schemas.microsoft.com/office/drawing/2014/main" id="{31E76B2E-F63F-4F56-927E-3EAE4394C74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7538" y="3007946"/>
            <a:ext cx="2593410" cy="174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5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/>
        </p:nvSpPr>
        <p:spPr>
          <a:xfrm>
            <a:off x="272358" y="590739"/>
            <a:ext cx="11430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THE JOURNEY TODAY – SELLING A HOUSE</a:t>
            </a:r>
            <a:endParaRPr sz="4400" b="0" i="0" u="none" strike="noStrike" cap="none" dirty="0">
              <a:solidFill>
                <a:schemeClr val="dk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grpSp>
        <p:nvGrpSpPr>
          <p:cNvPr id="106" name="Google Shape;106;p3"/>
          <p:cNvGrpSpPr/>
          <p:nvPr/>
        </p:nvGrpSpPr>
        <p:grpSpPr>
          <a:xfrm>
            <a:off x="1268240" y="2149870"/>
            <a:ext cx="9813202" cy="4708130"/>
            <a:chOff x="381000" y="1294717"/>
            <a:chExt cx="11430000" cy="5550031"/>
          </a:xfrm>
        </p:grpSpPr>
        <p:pic>
          <p:nvPicPr>
            <p:cNvPr id="107" name="Google Shape;10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1000" y="1294717"/>
              <a:ext cx="11430000" cy="55500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7200" y="3886200"/>
              <a:ext cx="3657600" cy="457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98AA-52CD-4B9F-8890-F677C05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54" y="291975"/>
            <a:ext cx="10241280" cy="912136"/>
          </a:xfrm>
        </p:spPr>
        <p:txBody>
          <a:bodyPr/>
          <a:lstStyle/>
          <a:p>
            <a:r>
              <a:rPr lang="en-US" dirty="0">
                <a:solidFill>
                  <a:srgbClr val="006F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Family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CA337-EA0A-4E42-9352-15591876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823" y="5438465"/>
            <a:ext cx="2939359" cy="1180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106DBE-97C0-4F40-A334-80ABEAE7B3E6}"/>
              </a:ext>
            </a:extLst>
          </p:cNvPr>
          <p:cNvSpPr/>
          <p:nvPr/>
        </p:nvSpPr>
        <p:spPr>
          <a:xfrm>
            <a:off x="0" y="0"/>
            <a:ext cx="1113576" cy="6858000"/>
          </a:xfrm>
          <a:prstGeom prst="rect">
            <a:avLst/>
          </a:prstGeom>
          <a:solidFill>
            <a:srgbClr val="00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830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98AA-52CD-4B9F-8890-F677C05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54" y="291975"/>
            <a:ext cx="10241280" cy="912136"/>
          </a:xfrm>
        </p:spPr>
        <p:txBody>
          <a:bodyPr/>
          <a:lstStyle/>
          <a:p>
            <a:r>
              <a:rPr lang="en-US" dirty="0">
                <a:solidFill>
                  <a:srgbClr val="006F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Family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30938-2D58-4322-B297-65F784229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831" y="1439596"/>
            <a:ext cx="8201025" cy="3562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CA337-EA0A-4E42-9352-15591876C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823" y="5438465"/>
            <a:ext cx="2939359" cy="1180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106DBE-97C0-4F40-A334-80ABEAE7B3E6}"/>
              </a:ext>
            </a:extLst>
          </p:cNvPr>
          <p:cNvSpPr/>
          <p:nvPr/>
        </p:nvSpPr>
        <p:spPr>
          <a:xfrm>
            <a:off x="0" y="0"/>
            <a:ext cx="1113576" cy="6858000"/>
          </a:xfrm>
          <a:prstGeom prst="rect">
            <a:avLst/>
          </a:prstGeom>
          <a:solidFill>
            <a:srgbClr val="00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019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98AA-52CD-4B9F-8890-F677C05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54" y="291975"/>
            <a:ext cx="10241280" cy="912136"/>
          </a:xfrm>
        </p:spPr>
        <p:txBody>
          <a:bodyPr/>
          <a:lstStyle/>
          <a:p>
            <a:r>
              <a:rPr lang="en-US" dirty="0">
                <a:solidFill>
                  <a:srgbClr val="006F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Family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CA337-EA0A-4E42-9352-15591876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823" y="5438465"/>
            <a:ext cx="2939359" cy="1180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106DBE-97C0-4F40-A334-80ABEAE7B3E6}"/>
              </a:ext>
            </a:extLst>
          </p:cNvPr>
          <p:cNvSpPr/>
          <p:nvPr/>
        </p:nvSpPr>
        <p:spPr>
          <a:xfrm>
            <a:off x="0" y="0"/>
            <a:ext cx="1113576" cy="6858000"/>
          </a:xfrm>
          <a:prstGeom prst="rect">
            <a:avLst/>
          </a:prstGeom>
          <a:solidFill>
            <a:srgbClr val="00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B0914-A63F-4874-AA23-F84E2A78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962" y="1704975"/>
            <a:ext cx="822007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47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98AA-52CD-4B9F-8890-F677C05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54" y="291975"/>
            <a:ext cx="10241280" cy="912136"/>
          </a:xfrm>
        </p:spPr>
        <p:txBody>
          <a:bodyPr/>
          <a:lstStyle/>
          <a:p>
            <a:r>
              <a:rPr lang="en-US" dirty="0">
                <a:solidFill>
                  <a:srgbClr val="006F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Family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CA337-EA0A-4E42-9352-15591876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823" y="5438465"/>
            <a:ext cx="2939359" cy="1180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106DBE-97C0-4F40-A334-80ABEAE7B3E6}"/>
              </a:ext>
            </a:extLst>
          </p:cNvPr>
          <p:cNvSpPr/>
          <p:nvPr/>
        </p:nvSpPr>
        <p:spPr>
          <a:xfrm>
            <a:off x="0" y="0"/>
            <a:ext cx="1113576" cy="6858000"/>
          </a:xfrm>
          <a:prstGeom prst="rect">
            <a:avLst/>
          </a:prstGeom>
          <a:solidFill>
            <a:srgbClr val="00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D7C19-86AE-430E-9CA9-18BDFA0A4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12" y="1771650"/>
            <a:ext cx="757237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9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98AA-52CD-4B9F-8890-F677C05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54" y="291975"/>
            <a:ext cx="10241280" cy="912136"/>
          </a:xfrm>
        </p:spPr>
        <p:txBody>
          <a:bodyPr/>
          <a:lstStyle/>
          <a:p>
            <a:r>
              <a:rPr lang="en-US" dirty="0">
                <a:solidFill>
                  <a:srgbClr val="006F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Family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06DBE-97C0-4F40-A334-80ABEAE7B3E6}"/>
              </a:ext>
            </a:extLst>
          </p:cNvPr>
          <p:cNvSpPr/>
          <p:nvPr/>
        </p:nvSpPr>
        <p:spPr>
          <a:xfrm>
            <a:off x="0" y="0"/>
            <a:ext cx="1113576" cy="6858000"/>
          </a:xfrm>
          <a:prstGeom prst="rect">
            <a:avLst/>
          </a:prstGeom>
          <a:solidFill>
            <a:srgbClr val="00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430F8-25CD-4D83-B0C1-7EA7819B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28" y="1314120"/>
            <a:ext cx="7346746" cy="4312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CA337-EA0A-4E42-9352-15591876C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823" y="5438465"/>
            <a:ext cx="2939359" cy="11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32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98AA-52CD-4B9F-8890-F677C05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54" y="291975"/>
            <a:ext cx="10241280" cy="912136"/>
          </a:xfrm>
        </p:spPr>
        <p:txBody>
          <a:bodyPr/>
          <a:lstStyle/>
          <a:p>
            <a:r>
              <a:rPr lang="en-US" dirty="0">
                <a:solidFill>
                  <a:srgbClr val="006F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Family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CA337-EA0A-4E42-9352-15591876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823" y="5438465"/>
            <a:ext cx="2939359" cy="1180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106DBE-97C0-4F40-A334-80ABEAE7B3E6}"/>
              </a:ext>
            </a:extLst>
          </p:cNvPr>
          <p:cNvSpPr/>
          <p:nvPr/>
        </p:nvSpPr>
        <p:spPr>
          <a:xfrm>
            <a:off x="0" y="0"/>
            <a:ext cx="1113576" cy="6858000"/>
          </a:xfrm>
          <a:prstGeom prst="rect">
            <a:avLst/>
          </a:prstGeom>
          <a:solidFill>
            <a:srgbClr val="006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F10C0-5965-4653-A3AB-F68CC1976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37" y="1423987"/>
            <a:ext cx="78581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5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573279" y="3720629"/>
            <a:ext cx="386799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27EBD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FUNDING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27EBD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FOR SENIORS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27EBD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 WITH CANCER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227EBD"/>
              </a:solidFill>
              <a:effectLst/>
              <a:uLnTx/>
              <a:uFillTx/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EA7A2-578F-4269-B212-1BC714D7C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632" y="2017013"/>
            <a:ext cx="4141238" cy="801445"/>
          </a:xfrm>
          <a:prstGeom prst="rect">
            <a:avLst/>
          </a:prstGeom>
        </p:spPr>
      </p:pic>
      <p:sp>
        <p:nvSpPr>
          <p:cNvPr id="10" name="Google Shape;114;p4">
            <a:extLst>
              <a:ext uri="{FF2B5EF4-FFF2-40B4-BE49-F238E27FC236}">
                <a16:creationId xmlns:a16="http://schemas.microsoft.com/office/drawing/2014/main" id="{484A64F0-8A39-4451-A581-840D3A20C5F2}"/>
              </a:ext>
            </a:extLst>
          </p:cNvPr>
          <p:cNvSpPr txBox="1"/>
          <p:nvPr/>
        </p:nvSpPr>
        <p:spPr>
          <a:xfrm>
            <a:off x="354688" y="485112"/>
            <a:ext cx="11430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Resources to help families and Seniors transitioning in to long-term care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11" name="Google Shape;89;p1" descr="Mom's House Logo">
            <a:extLst>
              <a:ext uri="{FF2B5EF4-FFF2-40B4-BE49-F238E27FC236}">
                <a16:creationId xmlns:a16="http://schemas.microsoft.com/office/drawing/2014/main" id="{61426EBB-855C-4AA6-AD4E-C90F2B7670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5006" y="2173511"/>
            <a:ext cx="3374380" cy="88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327A91-C53D-4BFC-8E6B-4BA9D3F0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09" y="3155418"/>
            <a:ext cx="2407544" cy="24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566;gb4c24fe25d_0_0">
            <a:extLst>
              <a:ext uri="{FF2B5EF4-FFF2-40B4-BE49-F238E27FC236}">
                <a16:creationId xmlns:a16="http://schemas.microsoft.com/office/drawing/2014/main" id="{1A125838-0F52-4657-85B4-9EA53C9C5AA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28796" y="3505089"/>
            <a:ext cx="2009089" cy="13202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2B6F48-2FEC-4CAB-A583-2040C6365CC1}"/>
              </a:ext>
            </a:extLst>
          </p:cNvPr>
          <p:cNvSpPr/>
          <p:nvPr/>
        </p:nvSpPr>
        <p:spPr>
          <a:xfrm>
            <a:off x="1866252" y="5849645"/>
            <a:ext cx="9044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Ben Rao  -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brao@payingforlongtermcare.com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ata"/>
                <a:ea typeface="Alata"/>
                <a:cs typeface="Alata"/>
                <a:sym typeface="Alata"/>
              </a:rPr>
              <a:t>  816-585-7027</a:t>
            </a:r>
          </a:p>
        </p:txBody>
      </p:sp>
    </p:spTree>
    <p:extLst>
      <p:ext uri="{BB962C8B-B14F-4D97-AF65-F5344CB8AC3E}">
        <p14:creationId xmlns:p14="http://schemas.microsoft.com/office/powerpoint/2010/main" val="2926492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9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9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9"/>
          <p:cNvSpPr txBox="1"/>
          <p:nvPr/>
        </p:nvSpPr>
        <p:spPr>
          <a:xfrm>
            <a:off x="1180579" y="787534"/>
            <a:ext cx="10363200" cy="527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Getting Started</a:t>
            </a:r>
            <a:endParaRPr dirty="0"/>
          </a:p>
          <a:p>
            <a:pPr marL="0" marR="0" lvl="0" indent="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</a:t>
            </a:r>
            <a:r>
              <a:rPr lang="en-US" sz="3600" dirty="0">
                <a:solidFill>
                  <a:srgbClr val="227EBD"/>
                </a:solidFill>
                <a:latin typeface="Calibri"/>
                <a:ea typeface="Calibri"/>
                <a:cs typeface="Calibri"/>
                <a:sym typeface="Calibri"/>
              </a:rPr>
              <a:t>MomsHouse.com 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download our </a:t>
            </a:r>
            <a:endParaRPr dirty="0"/>
          </a:p>
          <a:p>
            <a:pPr marL="3429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brochure and start moving seniors in sooner </a:t>
            </a:r>
            <a:endParaRPr dirty="0"/>
          </a:p>
          <a:p>
            <a:pPr marL="3429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Rao</a:t>
            </a:r>
            <a:endParaRPr dirty="0"/>
          </a:p>
          <a:p>
            <a:pPr marL="3429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ben@momshouse.com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816-585-7027</a:t>
            </a:r>
            <a:endParaRPr dirty="0"/>
          </a:p>
        </p:txBody>
      </p:sp>
      <p:pic>
        <p:nvPicPr>
          <p:cNvPr id="234" name="Google Shape;234;p19" descr="Mom's Hous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1923" y="1046180"/>
            <a:ext cx="3419476" cy="786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/>
          <p:nvPr/>
        </p:nvSpPr>
        <p:spPr>
          <a:xfrm>
            <a:off x="416460" y="2222625"/>
            <a:ext cx="11445844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1D74B7"/>
                </a:solidFill>
                <a:latin typeface="Alata"/>
                <a:ea typeface="Alata"/>
                <a:cs typeface="Alata"/>
                <a:sym typeface="Alata"/>
              </a:rPr>
              <a:t>The family just got the news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2075B8"/>
              </a:solidFill>
              <a:latin typeface="Alata"/>
              <a:ea typeface="Alata"/>
              <a:cs typeface="Alata"/>
              <a:sym typeface="Alata"/>
            </a:endParaRPr>
          </a:p>
        </p:txBody>
      </p:sp>
    </p:spTree>
    <p:extLst>
      <p:ext uri="{BB962C8B-B14F-4D97-AF65-F5344CB8AC3E}">
        <p14:creationId xmlns:p14="http://schemas.microsoft.com/office/powerpoint/2010/main" val="2378381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/>
          <p:nvPr/>
        </p:nvSpPr>
        <p:spPr>
          <a:xfrm>
            <a:off x="6858000" y="2209800"/>
            <a:ext cx="5410200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1D74B7"/>
                </a:solidFill>
                <a:latin typeface="Alata"/>
                <a:ea typeface="Alata"/>
                <a:cs typeface="Alata"/>
                <a:sym typeface="Alata"/>
              </a:rPr>
              <a:t>Crisis Mode &amp;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1D74B7"/>
                </a:solidFill>
                <a:latin typeface="Alata"/>
                <a:ea typeface="Alata"/>
                <a:cs typeface="Alata"/>
                <a:sym typeface="Alata"/>
              </a:rPr>
              <a:t>Emotional State</a:t>
            </a:r>
            <a:endParaRPr sz="3200" b="0" i="0" u="none" strike="noStrike" cap="none" dirty="0">
              <a:solidFill>
                <a:srgbClr val="2075B8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2075B8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 l="16372" r="16372"/>
          <a:stretch/>
        </p:blipFill>
        <p:spPr>
          <a:xfrm>
            <a:off x="0" y="0"/>
            <a:ext cx="69228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DD5EDD-97B5-4294-8720-D67D0E4924FA}"/>
              </a:ext>
            </a:extLst>
          </p:cNvPr>
          <p:cNvGrpSpPr/>
          <p:nvPr/>
        </p:nvGrpSpPr>
        <p:grpSpPr>
          <a:xfrm>
            <a:off x="1512684" y="-337997"/>
            <a:ext cx="8609089" cy="6856492"/>
            <a:chOff x="1512685" y="-337997"/>
            <a:chExt cx="8500450" cy="6784063"/>
          </a:xfrm>
        </p:grpSpPr>
        <p:pic>
          <p:nvPicPr>
            <p:cNvPr id="139" name="Google Shape;139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12685" y="-337997"/>
              <a:ext cx="8500450" cy="6784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8"/>
            <p:cNvSpPr/>
            <p:nvPr/>
          </p:nvSpPr>
          <p:spPr>
            <a:xfrm>
              <a:off x="6577343" y="2989907"/>
              <a:ext cx="228600" cy="228600"/>
            </a:xfrm>
            <a:prstGeom prst="flowChartConnector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5528650" y="1968374"/>
              <a:ext cx="2286000" cy="2286000"/>
            </a:xfrm>
            <a:prstGeom prst="flowChartConnector">
              <a:avLst/>
            </a:prstGeom>
            <a:noFill/>
            <a:ln w="5715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8"/>
          <p:cNvSpPr txBox="1"/>
          <p:nvPr/>
        </p:nvSpPr>
        <p:spPr>
          <a:xfrm>
            <a:off x="516047" y="5898333"/>
            <a:ext cx="11445844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1D74B7"/>
                </a:solidFill>
                <a:latin typeface="Alata"/>
                <a:ea typeface="Alata"/>
                <a:cs typeface="Alata"/>
                <a:sym typeface="Alata"/>
              </a:rPr>
              <a:t>The family lives ~400 Miles Away (6 Hours)</a:t>
            </a:r>
            <a:endParaRPr sz="3200" b="0" i="0" u="none" strike="noStrike" cap="none" dirty="0">
              <a:solidFill>
                <a:srgbClr val="2075B8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2075B8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7" name="Google Shape;141;p8">
            <a:extLst>
              <a:ext uri="{FF2B5EF4-FFF2-40B4-BE49-F238E27FC236}">
                <a16:creationId xmlns:a16="http://schemas.microsoft.com/office/drawing/2014/main" id="{67698757-D37F-4C6D-8F94-467B6DABBB5B}"/>
              </a:ext>
            </a:extLst>
          </p:cNvPr>
          <p:cNvSpPr/>
          <p:nvPr/>
        </p:nvSpPr>
        <p:spPr>
          <a:xfrm>
            <a:off x="8161543" y="4843674"/>
            <a:ext cx="231522" cy="231041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41;p8">
            <a:extLst>
              <a:ext uri="{FF2B5EF4-FFF2-40B4-BE49-F238E27FC236}">
                <a16:creationId xmlns:a16="http://schemas.microsoft.com/office/drawing/2014/main" id="{1C93F0F4-FABC-4777-9ED5-DA574DCC6B84}"/>
              </a:ext>
            </a:extLst>
          </p:cNvPr>
          <p:cNvSpPr/>
          <p:nvPr/>
        </p:nvSpPr>
        <p:spPr>
          <a:xfrm>
            <a:off x="5416834" y="4443813"/>
            <a:ext cx="231522" cy="231041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/>
          <p:nvPr/>
        </p:nvSpPr>
        <p:spPr>
          <a:xfrm>
            <a:off x="6248401" y="0"/>
            <a:ext cx="5943600" cy="6857998"/>
          </a:xfrm>
          <a:custGeom>
            <a:avLst/>
            <a:gdLst/>
            <a:ahLst/>
            <a:cxnLst/>
            <a:rect l="l" t="t" r="r" b="b"/>
            <a:pathLst>
              <a:path w="2375045" h="3095998" extrusionOk="0">
                <a:moveTo>
                  <a:pt x="0" y="0"/>
                </a:moveTo>
                <a:lnTo>
                  <a:pt x="2375045" y="0"/>
                </a:lnTo>
                <a:lnTo>
                  <a:pt x="2375045" y="3095998"/>
                </a:lnTo>
                <a:lnTo>
                  <a:pt x="0" y="30959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3" name="Google Shape;133;p7"/>
          <p:cNvSpPr txBox="1"/>
          <p:nvPr/>
        </p:nvSpPr>
        <p:spPr>
          <a:xfrm>
            <a:off x="6858000" y="2514600"/>
            <a:ext cx="5410200" cy="190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1D74B7"/>
                </a:solidFill>
                <a:latin typeface="Alata"/>
                <a:ea typeface="Alata"/>
                <a:cs typeface="Alata"/>
                <a:sym typeface="Alata"/>
              </a:rPr>
              <a:t>Dealing with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1D74B7"/>
                </a:solidFill>
                <a:latin typeface="Alata"/>
                <a:ea typeface="Alata"/>
                <a:cs typeface="Alata"/>
                <a:sym typeface="Alata"/>
              </a:rPr>
              <a:t>the stuff</a:t>
            </a:r>
            <a:endParaRPr sz="3200" b="0" i="0" u="none" strike="noStrike" cap="none" dirty="0">
              <a:solidFill>
                <a:srgbClr val="2075B8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2075B8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 t="16160" b="16161"/>
          <a:stretch/>
        </p:blipFill>
        <p:spPr>
          <a:xfrm>
            <a:off x="0" y="0"/>
            <a:ext cx="7002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/>
          <p:nvPr/>
        </p:nvSpPr>
        <p:spPr>
          <a:xfrm>
            <a:off x="7677727" y="0"/>
            <a:ext cx="4495800" cy="6858000"/>
          </a:xfrm>
          <a:prstGeom prst="rect">
            <a:avLst/>
          </a:prstGeom>
          <a:solidFill>
            <a:srgbClr val="1D74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8193386" y="852535"/>
            <a:ext cx="3687420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We can rehab it!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 dirty="0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Getting Bids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Funding Repairs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No Shows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466AB-0111-411D-9934-A7879B43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86" y="1186002"/>
            <a:ext cx="6454550" cy="53958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EE2007-F65E-4D8A-BBF5-B2A888B2EDFA}"/>
              </a:ext>
            </a:extLst>
          </p:cNvPr>
          <p:cNvSpPr/>
          <p:nvPr/>
        </p:nvSpPr>
        <p:spPr>
          <a:xfrm>
            <a:off x="624689" y="298764"/>
            <a:ext cx="6464174" cy="688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    JOB COST     RESALE VALUE      COST RECOUPED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381000" y="381000"/>
            <a:ext cx="11430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E14B73"/>
                </a:solidFill>
                <a:latin typeface="Calibri"/>
                <a:ea typeface="Calibri"/>
                <a:cs typeface="Calibri"/>
                <a:sym typeface="Calibri"/>
              </a:rPr>
              <a:t>MOST FAMILES DON’T REALIZE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E14B73"/>
                </a:solidFill>
                <a:latin typeface="Calibri"/>
                <a:ea typeface="Calibri"/>
                <a:cs typeface="Calibri"/>
                <a:sym typeface="Calibri"/>
              </a:rPr>
              <a:t>COST VS. VALUE.</a:t>
            </a:r>
            <a:endParaRPr sz="4800" b="1" i="0" u="none" strike="noStrike" cap="none" dirty="0">
              <a:solidFill>
                <a:srgbClr val="E14B73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782" y="2118511"/>
            <a:ext cx="8808645" cy="4355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/>
          <p:nvPr/>
        </p:nvSpPr>
        <p:spPr>
          <a:xfrm>
            <a:off x="457200" y="304800"/>
            <a:ext cx="1143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Same Money, Less Stress</a:t>
            </a:r>
            <a:endParaRPr dirty="0"/>
          </a:p>
        </p:txBody>
      </p:sp>
      <p:sp>
        <p:nvSpPr>
          <p:cNvPr id="162" name="Google Shape;162;p11"/>
          <p:cNvSpPr/>
          <p:nvPr/>
        </p:nvSpPr>
        <p:spPr>
          <a:xfrm>
            <a:off x="7772400" y="3177766"/>
            <a:ext cx="1676400" cy="3146834"/>
          </a:xfrm>
          <a:prstGeom prst="rect">
            <a:avLst/>
          </a:prstGeom>
          <a:solidFill>
            <a:srgbClr val="6CA6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Family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Proceeds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Money Received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4419600" y="3124200"/>
            <a:ext cx="1676400" cy="3200400"/>
          </a:xfrm>
          <a:prstGeom prst="rect">
            <a:avLst/>
          </a:prstGeom>
          <a:solidFill>
            <a:srgbClr val="6CA6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Family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Proceeds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Money Received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4419600" y="1846908"/>
            <a:ext cx="1676400" cy="6427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Rehab &amp; Cleanout Expenses</a:t>
            </a:r>
            <a:endParaRPr sz="1100" dirty="0"/>
          </a:p>
        </p:txBody>
      </p:sp>
      <p:sp>
        <p:nvSpPr>
          <p:cNvPr id="165" name="Google Shape;165;p11"/>
          <p:cNvSpPr/>
          <p:nvPr/>
        </p:nvSpPr>
        <p:spPr>
          <a:xfrm>
            <a:off x="4419600" y="1294646"/>
            <a:ext cx="1676400" cy="5794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Commissions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Closing Cost</a:t>
            </a:r>
            <a:endParaRPr dirty="0"/>
          </a:p>
        </p:txBody>
      </p:sp>
      <p:sp>
        <p:nvSpPr>
          <p:cNvPr id="166" name="Google Shape;166;p11"/>
          <p:cNvSpPr/>
          <p:nvPr/>
        </p:nvSpPr>
        <p:spPr>
          <a:xfrm>
            <a:off x="1371600" y="1303699"/>
            <a:ext cx="1524000" cy="5097101"/>
          </a:xfrm>
          <a:prstGeom prst="rect">
            <a:avLst/>
          </a:prstGeom>
          <a:solidFill>
            <a:srgbClr val="C2D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1"/>
          <p:cNvSpPr/>
          <p:nvPr/>
        </p:nvSpPr>
        <p:spPr>
          <a:xfrm rot="-5400000">
            <a:off x="123956" y="3686808"/>
            <a:ext cx="402821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RETAIL VALUE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5257800"/>
            <a:ext cx="9906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 descr="gent"/>
          <p:cNvSpPr/>
          <p:nvPr/>
        </p:nvSpPr>
        <p:spPr>
          <a:xfrm>
            <a:off x="4800600" y="5334000"/>
            <a:ext cx="914400" cy="838200"/>
          </a:xfrm>
          <a:prstGeom prst="flowChartConnector">
            <a:avLst/>
          </a:prstGeom>
          <a:solidFill>
            <a:srgbClr val="4F6128"/>
          </a:solidFill>
          <a:ln w="254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Listing</a:t>
            </a:r>
            <a:endParaRPr sz="1300"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sz="1300" b="1" dirty="0"/>
          </a:p>
        </p:txBody>
      </p:sp>
      <p:sp>
        <p:nvSpPr>
          <p:cNvPr id="170" name="Google Shape;170;p11"/>
          <p:cNvSpPr/>
          <p:nvPr/>
        </p:nvSpPr>
        <p:spPr>
          <a:xfrm>
            <a:off x="6172200" y="1330859"/>
            <a:ext cx="685800" cy="1793341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6858000" y="2028731"/>
            <a:ext cx="2286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Cost to the Family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1"/>
          <p:cNvSpPr/>
          <p:nvPr/>
        </p:nvSpPr>
        <p:spPr>
          <a:xfrm>
            <a:off x="9829800" y="4114800"/>
            <a:ext cx="19812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Family receives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the proceeds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rPr>
              <a:t>6 month earlier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64;p11">
            <a:extLst>
              <a:ext uri="{FF2B5EF4-FFF2-40B4-BE49-F238E27FC236}">
                <a16:creationId xmlns:a16="http://schemas.microsoft.com/office/drawing/2014/main" id="{EF025028-BC29-4C63-BFA9-5F10D55EBA02}"/>
              </a:ext>
            </a:extLst>
          </p:cNvPr>
          <p:cNvSpPr/>
          <p:nvPr/>
        </p:nvSpPr>
        <p:spPr>
          <a:xfrm>
            <a:off x="4427144" y="2408223"/>
            <a:ext cx="1676400" cy="7423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Taxes, Insurance, mortgage, maintenance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Widescreen</PresentationFormat>
  <Paragraphs>98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Arial</vt:lpstr>
      <vt:lpstr>Alata</vt:lpstr>
      <vt:lpstr>Lato</vt:lpstr>
      <vt:lpstr>Montserrat</vt:lpstr>
      <vt:lpstr>Merriweather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 Family Resources</vt:lpstr>
      <vt:lpstr>Free Family Resources</vt:lpstr>
      <vt:lpstr>Free Family Resources</vt:lpstr>
      <vt:lpstr>Free Family Resources</vt:lpstr>
      <vt:lpstr>Free Family Resources</vt:lpstr>
      <vt:lpstr>Free Family Resources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Rao</dc:creator>
  <cp:lastModifiedBy>Ben Rao</cp:lastModifiedBy>
  <cp:revision>11</cp:revision>
  <dcterms:created xsi:type="dcterms:W3CDTF">2020-07-28T17:46:20Z</dcterms:created>
  <dcterms:modified xsi:type="dcterms:W3CDTF">2021-08-26T13:35:01Z</dcterms:modified>
</cp:coreProperties>
</file>